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1" r:id="rId5"/>
    <p:sldId id="262" r:id="rId6"/>
    <p:sldId id="263" r:id="rId7"/>
    <p:sldId id="264" r:id="rId8"/>
    <p:sldId id="260" r:id="rId9"/>
    <p:sldId id="267" r:id="rId10"/>
    <p:sldId id="268" r:id="rId11"/>
    <p:sldId id="273" r:id="rId12"/>
    <p:sldId id="265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62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0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51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54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1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8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3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7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7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2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2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7C89-3260-4F86-B3D0-FF920073FB15}" type="datetimeFigureOut">
              <a:rPr lang="hr-HR" smtClean="0"/>
              <a:t>28.1.2021.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3CDC-D692-42DF-97B0-97C9FD054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3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 err="1" smtClean="0">
                <a:latin typeface="Bradley Hand ITC" panose="03070402050302030203" pitchFamily="66" charset="0"/>
              </a:rPr>
              <a:t>Parabole</a:t>
            </a:r>
            <a:r>
              <a:rPr lang="en-US" sz="7200" b="1" i="1" dirty="0" smtClean="0">
                <a:latin typeface="Bradley Hand ITC" panose="03070402050302030203" pitchFamily="66" charset="0"/>
              </a:rPr>
              <a:t> </a:t>
            </a:r>
            <a:r>
              <a:rPr lang="en-US" sz="7200" b="1" i="1" dirty="0" err="1" smtClean="0">
                <a:latin typeface="Bradley Hand ITC" panose="03070402050302030203" pitchFamily="66" charset="0"/>
              </a:rPr>
              <a:t>oko</a:t>
            </a:r>
            <a:r>
              <a:rPr lang="en-US" sz="7200" b="1" i="1" dirty="0" smtClean="0">
                <a:latin typeface="Bradley Hand ITC" panose="03070402050302030203" pitchFamily="66" charset="0"/>
              </a:rPr>
              <a:t> </a:t>
            </a:r>
            <a:r>
              <a:rPr lang="en-US" sz="7200" b="1" i="1" dirty="0" err="1" smtClean="0">
                <a:latin typeface="Bradley Hand ITC" panose="03070402050302030203" pitchFamily="66" charset="0"/>
              </a:rPr>
              <a:t>nas</a:t>
            </a:r>
            <a:endParaRPr lang="hr-HR" sz="72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6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18" t="16696" r="21052" b="2080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39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86" t="18303" r="49665" b="12589"/>
          <a:stretch/>
        </p:blipFill>
        <p:spPr>
          <a:xfrm>
            <a:off x="3161212" y="311353"/>
            <a:ext cx="5878286" cy="60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6571" y="265140"/>
                <a:ext cx="10659292" cy="566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E549E5"/>
                    </a:solidFill>
                  </a:rPr>
                  <a:t>1.) </a:t>
                </a:r>
                <a:r>
                  <a:rPr lang="en-US" dirty="0" smtClean="0"/>
                  <a:t>	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 </a:t>
                </a:r>
                <a:r>
                  <a:rPr lang="en-US" dirty="0" err="1" smtClean="0"/>
                  <a:t>bx</a:t>
                </a:r>
                <a:r>
                  <a:rPr lang="en-US" dirty="0"/>
                  <a:t> </a:t>
                </a:r>
                <a:r>
                  <a:rPr lang="en-US" dirty="0" smtClean="0"/>
                  <a:t>+ c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	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- 1.3x + 0.7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E549E5"/>
                    </a:solidFill>
                  </a:rPr>
                  <a:t>2.)</a:t>
                </a:r>
                <a:r>
                  <a:rPr lang="en-US" dirty="0" smtClean="0"/>
                  <a:t>	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- 1.3x + 0.7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a= -1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b= -1.3</a:t>
                </a:r>
              </a:p>
              <a:p>
                <a:r>
                  <a:rPr lang="en-US" dirty="0" smtClean="0"/>
                  <a:t>	c= 0.7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± 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−1.3</m:t>
                            </m:r>
                          </m:e>
                        </m:d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(−1.3)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−4∙(−1)∙0.7</m:t>
                            </m:r>
                          </m:e>
                        </m:rad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∙(−1)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1.3 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1.69+2.8</m:t>
                            </m:r>
                          </m:e>
                        </m:rad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1.3 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</m:t>
                        </m:r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4.49</m:t>
                            </m:r>
                          </m:e>
                        </m:ra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±2.118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1.3−2.118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−0.818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=0.409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1.3+2.118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3,418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=−1.709</m:t>
                      </m:r>
                    </m:oMath>
                  </m:oMathPara>
                </a14:m>
                <a:endParaRPr lang="en-US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265140"/>
                <a:ext cx="10659292" cy="5665397"/>
              </a:xfrm>
              <a:prstGeom prst="rect">
                <a:avLst/>
              </a:prstGeom>
              <a:blipFill>
                <a:blip r:embed="rId2"/>
                <a:stretch>
                  <a:fillRect l="-515" t="-5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930537"/>
                <a:ext cx="252113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0.409, 0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(−1.709, 0)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0537"/>
                <a:ext cx="2521132" cy="584775"/>
              </a:xfrm>
              <a:prstGeom prst="rect">
                <a:avLst/>
              </a:prstGeom>
              <a:blipFill>
                <a:blip r:embed="rId3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2446" y="627017"/>
                <a:ext cx="6113417" cy="308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E549E5"/>
                    </a:solidFill>
                  </a:rPr>
                  <a:t>4.)</a:t>
                </a:r>
                <a:r>
                  <a:rPr lang="en-US" dirty="0" smtClean="0"/>
                  <a:t>	a=-1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b=-1.3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c=0.7</a:t>
                </a:r>
              </a:p>
              <a:p>
                <a:r>
                  <a:rPr lang="en-US" dirty="0" smtClean="0"/>
                  <a:t>T(-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=−0.65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∙0.7−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(−1.3)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∙(−1)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449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=1.1225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→1.12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T(-0.65, 1.12) 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46" y="627017"/>
                <a:ext cx="6113417" cy="3081293"/>
              </a:xfrm>
              <a:prstGeom prst="rect">
                <a:avLst/>
              </a:prstGeom>
              <a:blipFill>
                <a:blip r:embed="rId4"/>
                <a:stretch>
                  <a:fillRect l="-798" t="-118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5264331" y="3453584"/>
            <a:ext cx="783772" cy="509452"/>
          </a:xfrm>
          <a:custGeom>
            <a:avLst/>
            <a:gdLst>
              <a:gd name="connsiteX0" fmla="*/ 0 w 522515"/>
              <a:gd name="connsiteY0" fmla="*/ 496632 h 496632"/>
              <a:gd name="connsiteX1" fmla="*/ 195943 w 522515"/>
              <a:gd name="connsiteY1" fmla="*/ 243 h 496632"/>
              <a:gd name="connsiteX2" fmla="*/ 522515 w 522515"/>
              <a:gd name="connsiteY2" fmla="*/ 444380 h 49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5" h="496632">
                <a:moveTo>
                  <a:pt x="0" y="496632"/>
                </a:moveTo>
                <a:cubicBezTo>
                  <a:pt x="54428" y="252792"/>
                  <a:pt x="108857" y="8952"/>
                  <a:pt x="195943" y="243"/>
                </a:cubicBezTo>
                <a:cubicBezTo>
                  <a:pt x="283029" y="-8466"/>
                  <a:pt x="402772" y="217957"/>
                  <a:pt x="522515" y="44438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 flipV="1">
            <a:off x="5525589" y="3405921"/>
            <a:ext cx="130628" cy="906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5406" y="3402435"/>
            <a:ext cx="94052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5121" y="3236644"/>
            <a:ext cx="1227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70842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470263"/>
            <a:ext cx="709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549E5"/>
                </a:solidFill>
              </a:rPr>
              <a:t>5.)</a:t>
            </a:r>
            <a:r>
              <a:rPr lang="en-US" dirty="0" smtClean="0"/>
              <a:t>	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55617" y="718457"/>
            <a:ext cx="2651760" cy="1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63040" y="326571"/>
            <a:ext cx="13063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5554" y="339634"/>
            <a:ext cx="26126" cy="822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34194" y="326571"/>
            <a:ext cx="0" cy="809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6651" y="289449"/>
            <a:ext cx="242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       -∞   -0.65  +∞ 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(x)    ↘      1.12  ↗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262439" y="1262964"/>
            <a:ext cx="1446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˂</a:t>
            </a:r>
            <a:r>
              <a:rPr lang="en-US" dirty="0" smtClean="0"/>
              <a:t>-∞, -0.65</a:t>
            </a:r>
            <a:r>
              <a:rPr lang="en-US" sz="2800" dirty="0" smtClean="0"/>
              <a:t>&gt;</a:t>
            </a:r>
          </a:p>
          <a:p>
            <a:r>
              <a:rPr lang="en-US" sz="2800" dirty="0" smtClean="0"/>
              <a:t>&lt;</a:t>
            </a:r>
            <a:r>
              <a:rPr lang="en-US" dirty="0" smtClean="0"/>
              <a:t>-0.65, +∞</a:t>
            </a:r>
            <a:r>
              <a:rPr lang="en-US" sz="2800" dirty="0" smtClean="0"/>
              <a:t>&gt;</a:t>
            </a:r>
            <a:endParaRPr lang="hr-H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949" y="2468880"/>
                <a:ext cx="553865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E549E5"/>
                    </a:solidFill>
                  </a:rPr>
                  <a:t>6.) </a:t>
                </a:r>
                <a:r>
                  <a:rPr lang="en-US" dirty="0" smtClean="0"/>
                  <a:t>	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	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(−1.3)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∙0.7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/>
                  <a:t>	D=1.69 + 2.8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D= 4.49 &gt; 0</a:t>
                </a:r>
              </a:p>
              <a:p>
                <a:endParaRPr lang="en-US" b="0" dirty="0"/>
              </a:p>
              <a:p>
                <a:pPr marL="285750" indent="-285750">
                  <a:buFont typeface="Symbol" panose="05050102010706020507" pitchFamily="18" charset="2"/>
                  <a:buChar char="®"/>
                </a:pPr>
                <a:r>
                  <a:rPr lang="en-US" dirty="0" err="1" smtClean="0">
                    <a:sym typeface="Symbol" panose="05050102010706020507" pitchFamily="18" charset="2"/>
                  </a:rPr>
                  <a:t>Ako</a:t>
                </a:r>
                <a:r>
                  <a:rPr lang="en-US" dirty="0" smtClean="0">
                    <a:sym typeface="Symbol" panose="05050102010706020507" pitchFamily="18" charset="2"/>
                  </a:rPr>
                  <a:t> je D&gt;0, </a:t>
                </a:r>
                <a:r>
                  <a:rPr lang="en-US" dirty="0" err="1" smtClean="0">
                    <a:sym typeface="Symbol" panose="05050102010706020507" pitchFamily="18" charset="2"/>
                  </a:rPr>
                  <a:t>jednačina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ima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dva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različita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realna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err="1" smtClean="0">
                    <a:sym typeface="Symbol" panose="05050102010706020507" pitchFamily="18" charset="2"/>
                  </a:rPr>
                  <a:t>rešenja</a:t>
                </a:r>
                <a:r>
                  <a:rPr lang="en-US" dirty="0" smtClean="0">
                    <a:sym typeface="Symbol" panose="05050102010706020507" pitchFamily="18" charset="2"/>
                  </a:rPr>
                  <a:t>. </a:t>
                </a:r>
              </a:p>
              <a:p>
                <a:pPr marL="285750" indent="-285750">
                  <a:buFont typeface="Symbol" panose="05050102010706020507" pitchFamily="18" charset="2"/>
                  <a:buChar char="®"/>
                </a:pPr>
                <a:endParaRPr lang="en-US" dirty="0">
                  <a:sym typeface="Symbol" panose="05050102010706020507" pitchFamily="18" charset="2"/>
                </a:endParaRPr>
              </a:p>
              <a:p>
                <a:endParaRPr lang="en-US" dirty="0" smtClean="0"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solidFill>
                      <a:srgbClr val="E549E5"/>
                    </a:solidFill>
                    <a:sym typeface="Symbol" panose="05050102010706020507" pitchFamily="18" charset="2"/>
                  </a:rPr>
                  <a:t>3.) </a:t>
                </a:r>
                <a:r>
                  <a:rPr lang="en-US" dirty="0" err="1" smtClean="0">
                    <a:sym typeface="Symbol" panose="05050102010706020507" pitchFamily="18" charset="2"/>
                  </a:rPr>
                  <a:t>secište</a:t>
                </a:r>
                <a:r>
                  <a:rPr lang="en-US" dirty="0" smtClean="0">
                    <a:sym typeface="Symbol" panose="05050102010706020507" pitchFamily="18" charset="2"/>
                  </a:rPr>
                  <a:t> s </a:t>
                </a:r>
                <a:r>
                  <a:rPr lang="en-US" dirty="0" err="1" smtClean="0">
                    <a:sym typeface="Symbol" panose="05050102010706020507" pitchFamily="18" charset="2"/>
                  </a:rPr>
                  <a:t>ordinatom</a:t>
                </a:r>
                <a:r>
                  <a:rPr lang="en-US" dirty="0" smtClean="0">
                    <a:sym typeface="Symbol" panose="05050102010706020507" pitchFamily="18" charset="2"/>
                  </a:rPr>
                  <a:t> y = 0, 0.8</a:t>
                </a:r>
                <a:endParaRPr lang="hr-H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9" y="2468880"/>
                <a:ext cx="5538651" cy="2585323"/>
              </a:xfrm>
              <a:prstGeom prst="rect">
                <a:avLst/>
              </a:prstGeom>
              <a:blipFill>
                <a:blip r:embed="rId2"/>
                <a:stretch>
                  <a:fillRect l="-880" t="-1179" b="-28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37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AKTIVNOST 3</a:t>
            </a:r>
            <a:r>
              <a:rPr lang="en-US" sz="4800" b="1" dirty="0" smtClean="0"/>
              <a:t>.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198195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8594" y="1449976"/>
                <a:ext cx="1037190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1.) 	f(x) &gt; 0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&lt;0.409, −1.709&gt;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2.)	f(x) &lt;0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−∞, 0.409&gt;∪&lt;−1.709, +∞&gt;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3.)	f(x)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ea typeface="Cambria Math" panose="02040503050406030204" pitchFamily="18" charset="0"/>
                  </a:rPr>
                  <a:t>1.1225</a:t>
                </a:r>
                <a:r>
                  <a:rPr lang="en-US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1.12</a:t>
                </a: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4.)	f(x)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	1.1125</a:t>
                </a:r>
                <a:r>
                  <a:rPr lang="en-US" dirty="0" smtClean="0">
                    <a:sym typeface="Symbol" panose="05050102010706020507" pitchFamily="18" charset="2"/>
                  </a:rPr>
                  <a:t>1.12</a:t>
                </a: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94" y="1449976"/>
                <a:ext cx="10371909" cy="3139321"/>
              </a:xfrm>
              <a:prstGeom prst="rect">
                <a:avLst/>
              </a:prstGeom>
              <a:blipFill>
                <a:blip r:embed="rId2"/>
                <a:stretch>
                  <a:fillRect l="-529" t="-1165" b="-21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6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7739" y="4036422"/>
            <a:ext cx="4859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anose="03070402050302030203" pitchFamily="66" charset="0"/>
              </a:rPr>
              <a:t>ALEKSANDRA RADOŠEVIĆ </a:t>
            </a:r>
          </a:p>
          <a:p>
            <a:r>
              <a:rPr lang="en-US" sz="2400" b="1" dirty="0">
                <a:latin typeface="Bradley Hand ITC" panose="03070402050302030203" pitchFamily="66" charset="0"/>
              </a:rPr>
              <a:t>	 </a:t>
            </a:r>
            <a:r>
              <a:rPr lang="en-US" sz="2400" b="1" dirty="0" smtClean="0">
                <a:latin typeface="Bradley Hand ITC" panose="03070402050302030203" pitchFamily="66" charset="0"/>
              </a:rPr>
              <a:t>   &amp;</a:t>
            </a:r>
          </a:p>
          <a:p>
            <a:r>
              <a:rPr lang="en-US" sz="2400" b="1" dirty="0" smtClean="0">
                <a:latin typeface="Bradley Hand ITC" panose="03070402050302030203" pitchFamily="66" charset="0"/>
              </a:rPr>
              <a:t>TEODORA KOVAČEVIĆ</a:t>
            </a:r>
          </a:p>
          <a:p>
            <a:pPr algn="r"/>
            <a:r>
              <a:rPr lang="en-US" sz="2400" b="1" dirty="0" smtClean="0">
                <a:latin typeface="Bradley Hand ITC" panose="03070402050302030203" pitchFamily="66" charset="0"/>
              </a:rPr>
              <a:t>2a</a:t>
            </a:r>
          </a:p>
          <a:p>
            <a:pPr algn="r"/>
            <a:r>
              <a:rPr lang="en-US" sz="2400" b="1" dirty="0" smtClean="0">
                <a:latin typeface="Bradley Hand ITC" panose="03070402050302030203" pitchFamily="66" charset="0"/>
              </a:rPr>
              <a:t>27.1.2021</a:t>
            </a:r>
            <a:r>
              <a:rPr lang="en-US" b="1" dirty="0" smtClean="0">
                <a:latin typeface="Bradley Hand ITC" panose="03070402050302030203" pitchFamily="66" charset="0"/>
              </a:rPr>
              <a:t>.</a:t>
            </a:r>
            <a:endParaRPr lang="hr-HR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7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Bradley Hand ITC" panose="03070402050302030203" pitchFamily="66" charset="0"/>
              </a:rPr>
              <a:t>Primeri</a:t>
            </a:r>
            <a:r>
              <a:rPr lang="en-US" b="1" dirty="0" smtClean="0">
                <a:latin typeface="Bradley Hand ITC" panose="03070402050302030203" pitchFamily="66" charset="0"/>
              </a:rPr>
              <a:t> 6 parabola: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4400" b="1" dirty="0" smtClean="0"/>
              <a:t>AKTIVNOST 1.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323699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9" y="0"/>
            <a:ext cx="62164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48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718457"/>
            <a:ext cx="6210118" cy="542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69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2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0" y="0"/>
            <a:ext cx="35637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6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4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62" y="0"/>
            <a:ext cx="35640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77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5927" y="-998298"/>
            <a:ext cx="4631034" cy="891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28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1" y="0"/>
            <a:ext cx="38893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2" y="0"/>
            <a:ext cx="35640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0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>
              <a:alphaModFix amt="13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400" b="1" dirty="0" smtClean="0"/>
              <a:t>AKTIVNOST 2.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305227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51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Cambria Math</vt:lpstr>
      <vt:lpstr>Symbol</vt:lpstr>
      <vt:lpstr>Office Theme</vt:lpstr>
      <vt:lpstr>Parabole oko nas</vt:lpstr>
      <vt:lpstr>Primeri 6 parabola: AKTIVNOST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AKTIVNOST 2.</vt:lpstr>
      <vt:lpstr>PowerPoint Presentation</vt:lpstr>
      <vt:lpstr>PowerPoint Presentation</vt:lpstr>
      <vt:lpstr>PowerPoint Presentation</vt:lpstr>
      <vt:lpstr>PowerPoint Presentation</vt:lpstr>
      <vt:lpstr>AKTIVNOST 3.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2021-01-24T19:36:36Z</dcterms:created>
  <dcterms:modified xsi:type="dcterms:W3CDTF">2021-01-28T03:33:34Z</dcterms:modified>
</cp:coreProperties>
</file>